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8" r:id="rId14"/>
    <p:sldId id="316" r:id="rId15"/>
    <p:sldId id="296" r:id="rId16"/>
    <p:sldId id="302" r:id="rId17"/>
    <p:sldId id="266" r:id="rId18"/>
    <p:sldId id="265" r:id="rId19"/>
    <p:sldId id="30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920" dt="2024-04-14T18:41:22.1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6120" autoAdjust="0"/>
  </p:normalViewPr>
  <p:slideViewPr>
    <p:cSldViewPr snapToGrid="0">
      <p:cViewPr varScale="1">
        <p:scale>
          <a:sx n="107" d="100"/>
          <a:sy n="107"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4T18:42:05.292" v="5601" actId="1036"/>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4/14/2024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920121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9903065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15</a:t>
            </a:fld>
            <a:endParaRPr lang="en-US"/>
          </a:p>
        </p:txBody>
      </p:sp>
    </p:spTree>
    <p:extLst>
      <p:ext uri="{BB962C8B-B14F-4D97-AF65-F5344CB8AC3E}">
        <p14:creationId xmlns:p14="http://schemas.microsoft.com/office/powerpoint/2010/main" val="2477958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16</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4/14/2024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4/14/2024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4/14/2024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4/14/2024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4/14/2024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4/14/2024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4/14/2024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vfast.org/journals/index.php/VTM/article/download/1151/1036/3249" TargetMode="External"/><Relationship Id="rId3" Type="http://schemas.openxmlformats.org/officeDocument/2006/relationships/hyperlink" Target="https://physics.stackexchange.com/questions/112900/discretizing-the-wave-equation-in-polar-coordinates" TargetMode="External"/><Relationship Id="rId7" Type="http://schemas.openxmlformats.org/officeDocument/2006/relationships/hyperlink" Target="https://hplgit.github.io/num-methods-for-PDEs/doc/pub/wave/pdf/wave-4print-A4-2up.pdf"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www.math.arizona.edu/~leonk/papers/polarFD7.pdf" TargetMode="External"/><Relationship Id="rId5" Type="http://schemas.openxmlformats.org/officeDocument/2006/relationships/hyperlink" Target="https://www.sciencedirect.com/science/article/pii/0096300384900067" TargetMode="External"/><Relationship Id="rId10" Type="http://schemas.openxmlformats.org/officeDocument/2006/relationships/hyperlink" Target="https://pdetwod.wixsite.com/pde2d-1/copy-of-home" TargetMode="External"/><Relationship Id="rId4" Type="http://schemas.openxmlformats.org/officeDocument/2006/relationships/hyperlink" Target="https://hplgit.github.io/num-methods-for-PDEs/doc/pub/wave/html/._wave002.html" TargetMode="External"/><Relationship Id="rId9" Type="http://schemas.openxmlformats.org/officeDocument/2006/relationships/hyperlink" Target="https://www.ndsu.edu/pubweb/~novozhil/Teaching/483%20Data/24.pdf"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rPr>
              <a:t>WAVE:</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r="-303"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703925"/>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65911"/>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65911"/>
                <a:ext cx="9266528" cy="400110"/>
              </a:xfrm>
              <a:prstGeom prst="rect">
                <a:avLst/>
              </a:prstGeom>
              <a:blipFill>
                <a:blip r:embed="rId5"/>
                <a:stretch>
                  <a:fillRect l="-724" t="-7692" b="-29231"/>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657034"/>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7975198" y="4835911"/>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7904537" y="5236021"/>
            <a:ext cx="2613772" cy="734897"/>
          </a:xfrm>
          <a:prstGeom prst="rect">
            <a:avLst/>
          </a:prstGeom>
        </p:spPr>
      </p:pic>
      <p:pic>
        <p:nvPicPr>
          <p:cNvPr id="24" name="Picture 23">
            <a:extLst>
              <a:ext uri="{FF2B5EF4-FFF2-40B4-BE49-F238E27FC236}">
                <a16:creationId xmlns:a16="http://schemas.microsoft.com/office/drawing/2014/main" id="{1E062070-FFC3-7357-20D3-83FE4C80CF4F}"/>
              </a:ext>
            </a:extLst>
          </p:cNvPr>
          <p:cNvPicPr>
            <a:picLocks noChangeAspect="1"/>
          </p:cNvPicPr>
          <p:nvPr/>
        </p:nvPicPr>
        <p:blipFill>
          <a:blip r:embed="rId9"/>
          <a:stretch>
            <a:fillRect/>
          </a:stretch>
        </p:blipFill>
        <p:spPr>
          <a:xfrm>
            <a:off x="1001733" y="4331422"/>
            <a:ext cx="6342771" cy="1813529"/>
          </a:xfrm>
          <a:prstGeom prst="rect">
            <a:avLst/>
          </a:prstGeom>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(cont.)</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51A0E0C-CF84-A4BC-1911-B843844201B1}"/>
                  </a:ext>
                </a:extLst>
              </p:cNvPr>
              <p:cNvSpPr txBox="1"/>
              <p:nvPr/>
            </p:nvSpPr>
            <p:spPr>
              <a:xfrm>
                <a:off x="863589" y="1441157"/>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backward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89" y="1441157"/>
                <a:ext cx="9654719" cy="400110"/>
              </a:xfrm>
              <a:prstGeom prst="rect">
                <a:avLst/>
              </a:prstGeom>
              <a:blipFill>
                <a:blip r:embed="rId3"/>
                <a:stretch>
                  <a:fillRect l="-695" t="-6061" b="-2727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8716991-665F-276B-8D48-8B63260E5350}"/>
              </a:ext>
            </a:extLst>
          </p:cNvPr>
          <p:cNvSpPr txBox="1"/>
          <p:nvPr/>
        </p:nvSpPr>
        <p:spPr>
          <a:xfrm>
            <a:off x="863589" y="2312576"/>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the Crank-Nicolson scheme</a:t>
            </a:r>
          </a:p>
        </p:txBody>
      </p:sp>
      <p:sp>
        <p:nvSpPr>
          <p:cNvPr id="7" name="TextBox 6">
            <a:extLst>
              <a:ext uri="{FF2B5EF4-FFF2-40B4-BE49-F238E27FC236}">
                <a16:creationId xmlns:a16="http://schemas.microsoft.com/office/drawing/2014/main" id="{065B57CA-51F0-926F-437C-682F1D5E771A}"/>
              </a:ext>
            </a:extLst>
          </p:cNvPr>
          <p:cNvSpPr txBox="1"/>
          <p:nvPr/>
        </p:nvSpPr>
        <p:spPr>
          <a:xfrm>
            <a:off x="863589" y="3576109"/>
            <a:ext cx="965471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To summarize, usually the Crank-Nicolson scheme is the most accurate scheme for small time steps. For larger time steps, the implicit scheme works better since it is less computationally demanding. The explicit scheme is the least accurate and can be unstable, but is also the easiest to implement and the least numerically intensive.</a:t>
            </a:r>
          </a:p>
        </p:txBody>
      </p:sp>
    </p:spTree>
    <p:extLst>
      <p:ext uri="{BB962C8B-B14F-4D97-AF65-F5344CB8AC3E}">
        <p14:creationId xmlns:p14="http://schemas.microsoft.com/office/powerpoint/2010/main" val="3178163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Numerical Scheme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p:txBody>
          <a:bodyPr>
            <a:normAutofit fontScale="92500" lnSpcReduction="10000"/>
          </a:bodyPr>
          <a:lstStyle/>
          <a:p>
            <a:pPr marL="0" indent="0">
              <a:spcBef>
                <a:spcPts val="200"/>
              </a:spcBef>
              <a:buNone/>
            </a:pPr>
            <a:r>
              <a:rPr lang="en-US" dirty="0">
                <a:solidFill>
                  <a:schemeClr val="tx1"/>
                </a:solidFill>
                <a:latin typeface="Arial" panose="020B0604020202020204" pitchFamily="34" charset="0"/>
                <a:cs typeface="Arial" panose="020B0604020202020204" pitchFamily="34" charset="0"/>
              </a:rPr>
              <a:t>Discretization/CFL condition</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3"/>
              </a:rPr>
              <a:t>https://physics.stackexchange.com/questions/112900/discretizing-the-wave-equation-in-polar-coordinates</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Explicit/Implicit Methods</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4"/>
              </a:rPr>
              <a:t>https://hplgit.github.io/num-methods-for-PDEs/doc/pub/wave/html/._wave002.html</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5"/>
              </a:rPr>
              <a:t>https://www.sciencedirect.com/science/article/pii/0096300384900067</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6"/>
              </a:rPr>
              <a:t>https://www.math.arizona.edu/~leonk/papers/polarFD7.pdf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7"/>
              </a:rPr>
              <a:t>https://hplgit.github.io/num-methods-for-PDEs/doc/pub/wave/pdf/wave-4print-A4-2up.pdf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8"/>
              </a:rPr>
              <a:t>https://vfast.org/journals/index.php/VTM/article/download/1151/1036/3249</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9"/>
              </a:rPr>
              <a:t>https://www.ndsu.edu/pubweb/~novozhil/Teaching/483%20Data/24.pdf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Benchmark: PDE2D or </a:t>
            </a:r>
            <a:r>
              <a:rPr lang="en-US" dirty="0" err="1">
                <a:solidFill>
                  <a:schemeClr val="tx1"/>
                </a:solidFill>
                <a:latin typeface="Arial" panose="020B0604020202020204" pitchFamily="34" charset="0"/>
                <a:cs typeface="Arial" panose="020B0604020202020204" pitchFamily="34" charset="0"/>
              </a:rPr>
              <a:t>Matlab</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10"/>
              </a:rPr>
              <a:t>https://pdetwod.wixsite.com/pde2d-1/copy-of-home</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spTree>
    <p:extLst>
      <p:ext uri="{BB962C8B-B14F-4D97-AF65-F5344CB8AC3E}">
        <p14:creationId xmlns:p14="http://schemas.microsoft.com/office/powerpoint/2010/main" val="412586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Software Architecture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682752" y="1597152"/>
            <a:ext cx="10826496" cy="4791456"/>
          </a:xfrm>
        </p:spPr>
        <p:txBody>
          <a:bodyPr>
            <a:normAutofit/>
          </a:bodyPr>
          <a:lstStyle/>
          <a:p>
            <a:pPr marL="0" indent="0" defTabSz="457200">
              <a:lnSpc>
                <a:spcPct val="100000"/>
              </a:lnSpc>
              <a:spcBef>
                <a:spcPts val="0"/>
              </a:spcBef>
              <a:spcAft>
                <a:spcPts val="0"/>
              </a:spcAft>
              <a:buClrTx/>
              <a:buSz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basic program </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reads in geometry and flow data</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discretizes the geometric domain (grid generation)</a:t>
            </a:r>
            <a:endParaRPr lang="en-US" dirty="0">
              <a:solidFill>
                <a:srgbClr val="000000"/>
              </a:solidFill>
              <a:latin typeface="Arial" panose="020B0604020202020204" pitchFamily="34" charset="0"/>
              <a:cs typeface="Arial" panose="020B0604020202020204" pitchFamily="34" charset="0"/>
            </a:endParaRP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imposes the CFL number to set the time-step</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boundary conditions at the inflow and outflow of the domain, and wall</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sets and sums fluxes of the four Euler equations</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calculates secondary variables from the four conserved (density, velocity in 2-D, and internal energy)</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artificial smoothing</a:t>
            </a:r>
          </a:p>
          <a:p>
            <a:pPr lvl="1" defTabSz="457200">
              <a:lnSpc>
                <a:spcPct val="100000"/>
              </a:lnSpc>
              <a:spcBef>
                <a:spcPts val="0"/>
              </a:spcBef>
              <a:spcAft>
                <a:spcPts val="0"/>
              </a:spcAft>
              <a:buClrTx/>
              <a:buFont typeface="Arial" panose="020B0604020202020204" pitchFamily="34" charset="0"/>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user defines the input files through a GUI.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class stores the parameter information in a dictionary that can be accessed by other elements of the code. </a:t>
            </a:r>
          </a:p>
          <a:p>
            <a:pPr defTabSz="457200">
              <a:lnSpc>
                <a:spcPct val="100000"/>
              </a:lnSpc>
              <a:spcBef>
                <a:spcPts val="0"/>
              </a:spcBef>
              <a:spcAft>
                <a:spcPts val="0"/>
              </a:spcAft>
              <a:buClrTx/>
              <a:buSzTx/>
              <a:buFont typeface="Arial" panose="020B0604020202020204" pitchFamily="34" charset="0"/>
              <a:buChar char="•"/>
              <a:defRPr/>
            </a:pPr>
            <a:r>
              <a:rPr lang="en-US" sz="1800" dirty="0">
                <a:solidFill>
                  <a:srgbClr val="000000"/>
                </a:solidFill>
                <a:latin typeface="Arial" panose="020B0604020202020204" pitchFamily="34" charset="0"/>
                <a:cs typeface="Arial" panose="020B0604020202020204" pitchFamily="34" charset="0"/>
              </a:rPr>
              <a:t>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ProblemGenerator</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function that uses the input parameters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object to initialize the simulation array (Un)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Once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initialized, the initial conditions are set and the array can be passed into the fluid solver where the problem is subsequently evolved.</a:t>
            </a: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FIEFS.py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solver and its helper functions are called to then execute a solution and update the values. </a:t>
            </a:r>
          </a:p>
          <a:p>
            <a:pPr marL="0" indent="0">
              <a:buNone/>
            </a:pP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59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FF185F5-E167-2FC6-043C-293114A0138E}"/>
              </a:ext>
            </a:extLst>
          </p:cNvPr>
          <p:cNvPicPr>
            <a:picLocks noChangeAspect="1"/>
          </p:cNvPicPr>
          <p:nvPr/>
        </p:nvPicPr>
        <p:blipFill>
          <a:blip r:embed="rId2"/>
          <a:stretch>
            <a:fillRect/>
          </a:stretch>
        </p:blipFill>
        <p:spPr>
          <a:xfrm>
            <a:off x="5555554" y="1987409"/>
            <a:ext cx="6477950" cy="3425839"/>
          </a:xfrm>
          <a:prstGeom prst="rect">
            <a:avLst/>
          </a:prstGeom>
        </p:spPr>
      </p:pic>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For both implemented problems, the solver achieves adequate convergence in ~1000 timesteps. Mesh optimization was beyond the scope of this project.</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Performance was optimized by limiting the number of looping functions and using </a:t>
            </a:r>
            <a:r>
              <a:rPr lang="en-US" sz="2400" b="1" dirty="0">
                <a:solidFill>
                  <a:schemeClr val="tx1"/>
                </a:solidFill>
                <a:latin typeface="Arial" panose="020B0604020202020204" pitchFamily="34" charset="0"/>
                <a:cs typeface="Arial" panose="020B0604020202020204" pitchFamily="34" charset="0"/>
              </a:rPr>
              <a:t>NumPy</a:t>
            </a:r>
            <a:r>
              <a:rPr lang="en-US" sz="2400" dirty="0">
                <a:solidFill>
                  <a:schemeClr val="tx1"/>
                </a:solidFill>
                <a:latin typeface="Arial" panose="020B0604020202020204" pitchFamily="34" charset="0"/>
                <a:cs typeface="Arial" panose="020B0604020202020204" pitchFamily="34" charset="0"/>
              </a:rPr>
              <a:t> vectorization wherever possible. </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Whenever major looping was required, </a:t>
            </a:r>
            <a:r>
              <a:rPr lang="en-US" sz="2400" b="1" dirty="0" err="1">
                <a:solidFill>
                  <a:schemeClr val="tx1"/>
                </a:solidFill>
                <a:latin typeface="Arial" panose="020B0604020202020204" pitchFamily="34" charset="0"/>
                <a:cs typeface="Arial" panose="020B0604020202020204" pitchFamily="34" charset="0"/>
              </a:rPr>
              <a:t>Numba</a:t>
            </a:r>
            <a:r>
              <a:rPr lang="en-US" sz="2400" dirty="0">
                <a:solidFill>
                  <a:schemeClr val="tx1"/>
                </a:solidFill>
                <a:latin typeface="Arial" panose="020B0604020202020204" pitchFamily="34" charset="0"/>
                <a:cs typeface="Arial" panose="020B0604020202020204" pitchFamily="34" charset="0"/>
              </a:rPr>
              <a:t> just-in-time compiler was used in “no Python mode”.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fontScale="92500"/>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Improvements: </a:t>
            </a:r>
            <a:r>
              <a:rPr lang="en-US" sz="2400" b="1" dirty="0">
                <a:solidFill>
                  <a:schemeClr val="tx1"/>
                </a:solidFill>
                <a:latin typeface="Arial" panose="020B0604020202020204" pitchFamily="34" charset="0"/>
                <a:cs typeface="Arial" panose="020B0604020202020204" pitchFamily="34" charset="0"/>
              </a:rPr>
              <a:t>Speed</a:t>
            </a:r>
            <a:r>
              <a:rPr lang="en-US" sz="2400" dirty="0">
                <a:solidFill>
                  <a:schemeClr val="tx1"/>
                </a:solidFill>
                <a:latin typeface="Arial" panose="020B0604020202020204" pitchFamily="34" charset="0"/>
                <a:cs typeface="Arial" panose="020B0604020202020204" pitchFamily="34" charset="0"/>
              </a:rPr>
              <a:t> (constant stagnation enthalpy, spatially varying timesteps, residual averaging), </a:t>
            </a:r>
            <a:r>
              <a:rPr lang="en-US" sz="2400" b="1" dirty="0">
                <a:solidFill>
                  <a:schemeClr val="tx1"/>
                </a:solidFill>
                <a:latin typeface="Arial" panose="020B0604020202020204" pitchFamily="34" charset="0"/>
                <a:cs typeface="Arial" panose="020B0604020202020204" pitchFamily="34" charset="0"/>
              </a:rPr>
              <a:t>Accuracy</a:t>
            </a:r>
            <a:r>
              <a:rPr lang="en-US" sz="2400" dirty="0">
                <a:solidFill>
                  <a:schemeClr val="tx1"/>
                </a:solidFill>
                <a:latin typeface="Arial" panose="020B0604020202020204" pitchFamily="34" charset="0"/>
                <a:cs typeface="Arial" panose="020B0604020202020204" pitchFamily="34" charset="0"/>
              </a:rPr>
              <a:t> (higher-order smoothing, higher-order differencing, differed correction factors), </a:t>
            </a:r>
            <a:r>
              <a:rPr lang="en-US" sz="2400" b="1" dirty="0">
                <a:solidFill>
                  <a:schemeClr val="tx1"/>
                </a:solidFill>
                <a:latin typeface="Arial" panose="020B0604020202020204" pitchFamily="34" charset="0"/>
                <a:cs typeface="Arial" panose="020B0604020202020204" pitchFamily="34" charset="0"/>
              </a:rPr>
              <a:t>Stability</a:t>
            </a:r>
            <a:r>
              <a:rPr lang="en-US" sz="2400" dirty="0">
                <a:solidFill>
                  <a:schemeClr val="tx1"/>
                </a:solidFill>
                <a:latin typeface="Arial" panose="020B0604020202020204" pitchFamily="34" charset="0"/>
                <a:cs typeface="Arial" panose="020B0604020202020204" pitchFamily="34" charset="0"/>
              </a:rPr>
              <a:t> (high-order Runge-</a:t>
            </a:r>
            <a:r>
              <a:rPr lang="en-US" sz="2400" dirty="0" err="1">
                <a:solidFill>
                  <a:schemeClr val="tx1"/>
                </a:solidFill>
                <a:latin typeface="Arial" panose="020B0604020202020204" pitchFamily="34" charset="0"/>
                <a:cs typeface="Arial" panose="020B0604020202020204" pitchFamily="34" charset="0"/>
              </a:rPr>
              <a:t>Kutta</a:t>
            </a:r>
            <a:r>
              <a:rPr lang="en-US" sz="2400" dirty="0">
                <a:solidFill>
                  <a:schemeClr val="tx1"/>
                </a:solidFill>
                <a:latin typeface="Arial" panose="020B0604020202020204" pitchFamily="34" charset="0"/>
                <a:cs typeface="Arial" panose="020B0604020202020204" pitchFamily="34" charset="0"/>
              </a:rPr>
              <a:t> and second-order term in time derivative)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New Cases: Implement additional instabilities and boundary conditions (</a:t>
            </a:r>
            <a:r>
              <a:rPr lang="en-US" sz="2400" b="0" i="0" u="none" strike="noStrike" baseline="0" dirty="0">
                <a:solidFill>
                  <a:schemeClr val="tx1"/>
                </a:solidFill>
                <a:latin typeface="Arial" panose="020B0604020202020204" pitchFamily="34" charset="0"/>
                <a:cs typeface="Arial" panose="020B0604020202020204" pitchFamily="34" charset="0"/>
              </a:rPr>
              <a:t>Rayleigh-Taylor, </a:t>
            </a:r>
            <a:r>
              <a:rPr lang="en-US" sz="2400" b="0" i="0" u="none" strike="noStrike" baseline="0" dirty="0" err="1">
                <a:solidFill>
                  <a:schemeClr val="tx1"/>
                </a:solidFill>
                <a:latin typeface="Arial" panose="020B0604020202020204" pitchFamily="34" charset="0"/>
                <a:cs typeface="Arial" panose="020B0604020202020204" pitchFamily="34" charset="0"/>
              </a:rPr>
              <a:t>Richtmeyer-Meshkov</a:t>
            </a:r>
            <a:r>
              <a:rPr lang="en-US" sz="2400" b="0" i="0" u="none" strike="noStrike" baseline="0" dirty="0">
                <a:solidFill>
                  <a:schemeClr val="tx1"/>
                </a:solidFill>
                <a:latin typeface="Arial" panose="020B0604020202020204" pitchFamily="34" charset="0"/>
                <a:cs typeface="Arial" panose="020B0604020202020204" pitchFamily="34" charset="0"/>
              </a:rPr>
              <a:t>, Rayleigh-Benard Convection)</a:t>
            </a:r>
          </a:p>
          <a:p>
            <a:pPr>
              <a:spcBef>
                <a:spcPts val="0"/>
              </a:spcBef>
              <a:buClrTx/>
              <a:buFont typeface="Arial" panose="020B0604020202020204" pitchFamily="34" charset="0"/>
              <a:buChar char="•"/>
            </a:pPr>
            <a:endParaRPr lang="en-US" sz="2400" b="0" i="0" u="none" strike="noStrike" baseline="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Testing: verification of mass conservation, time-based tests added to CI for performance engineering</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GUI: Add program status information and plotting tools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p:txBody>
          <a:bodyPr>
            <a:normAutofit/>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Gained significant proficiency in virtually all topics of this course.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Git is an essential tool for collaboration and version control, but real-world communication is essential.</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Collaborate on writing code in a “linear” way when possible, such that merge conflicts are straightforward to resolve.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Ideas of testing and performance must be kept in mind from the beginning (test-driven development!)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We will start implementing more tests and CI into the flow solvers our research group uses (the Computational Turbulent Reacting Flow Laboratory). We have real problems with version control and allowing bugs to propagate through different branches.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845734"/>
            <a:ext cx="9701349" cy="4023360"/>
          </a:xfrm>
        </p:spPr>
        <p:txBody>
          <a:bodyPr>
            <a:noAutofit/>
          </a:bodyPr>
          <a:lstStyle/>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Michael Walker (mw6136):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 </a:t>
            </a: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Philip Satterthwaite (ps1639):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dirty="0">
                <a:solidFill>
                  <a:srgbClr val="000000"/>
                </a:solidFill>
                <a:latin typeface="Arial" panose="020B0604020202020204" pitchFamily="34" charset="0"/>
                <a:cs typeface="Arial" panose="020B0604020202020204" pitchFamily="34" charset="0"/>
              </a:rPr>
              <a:t>Michael Schroeder (ms2774):</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6770</TotalTime>
  <Words>1586</Words>
  <Application>Microsoft Office PowerPoint</Application>
  <PresentationFormat>Widescreen</PresentationFormat>
  <Paragraphs>136</Paragraphs>
  <Slides>19</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Walker</cp:lastModifiedBy>
  <cp:revision>13</cp:revision>
  <dcterms:created xsi:type="dcterms:W3CDTF">2023-11-05T22:00:42Z</dcterms:created>
  <dcterms:modified xsi:type="dcterms:W3CDTF">2024-04-14T18:42:15Z</dcterms:modified>
</cp:coreProperties>
</file>